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03" autoAdjust="0"/>
  </p:normalViewPr>
  <p:slideViewPr>
    <p:cSldViewPr>
      <p:cViewPr varScale="1">
        <p:scale>
          <a:sx n="57" d="100"/>
          <a:sy n="57" d="100"/>
        </p:scale>
        <p:origin x="146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72189-56D7-48FD-8D68-55169C91C4BD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550C1-0551-43C0-84A2-E127D9F1083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C550C1-0551-43C0-84A2-E127D9F10833}" type="slidenum">
              <a:rPr lang="th-TH" smtClean="0"/>
              <a:pPr/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FC254-52FB-4712-B907-EA1FA46B04AB}" type="datetimeFigureOut">
              <a:rPr lang="th-TH" smtClean="0"/>
              <a:pPr/>
              <a:t>19/07/62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73AD6-C8B1-4F9B-96E0-26120FE47BBB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088232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l"/>
            <a:r>
              <a:rPr lang="th-TH" sz="3500" b="1" dirty="0">
                <a:latin typeface="TH Niramit AS" pitchFamily="2" charset="-34"/>
                <a:cs typeface="TH Niramit AS" pitchFamily="2" charset="-34"/>
              </a:rPr>
              <a:t>      มารู้สิทธิเรื่องการผ่อนผันการเกณฑ์ทหาร</a:t>
            </a:r>
            <a:br>
              <a:rPr lang="th-TH" sz="3500" b="1" dirty="0">
                <a:latin typeface="TH Niramit AS" pitchFamily="2" charset="-34"/>
                <a:cs typeface="TH Niramit AS" pitchFamily="2" charset="-34"/>
              </a:rPr>
            </a:br>
            <a:r>
              <a:rPr lang="th-TH" sz="3500" b="1" dirty="0">
                <a:latin typeface="TH Niramit AS" pitchFamily="2" charset="-34"/>
                <a:cs typeface="TH Niramit AS" pitchFamily="2" charset="-34"/>
              </a:rPr>
              <a:t>      และสิทธิของการเรียนรด.มีความต่างกัน</a:t>
            </a:r>
            <a:br>
              <a:rPr lang="th-TH" sz="3500" b="1" dirty="0">
                <a:latin typeface="TH Niramit AS" pitchFamily="2" charset="-34"/>
                <a:cs typeface="TH Niramit AS" pitchFamily="2" charset="-34"/>
              </a:rPr>
            </a:br>
            <a:r>
              <a:rPr lang="th-TH" sz="3500" b="1" dirty="0">
                <a:latin typeface="TH Niramit AS" pitchFamily="2" charset="-34"/>
                <a:cs typeface="TH Niramit AS" pitchFamily="2" charset="-34"/>
              </a:rPr>
              <a:t>    อย่างไรบ้างตลอดจนประโยชน์โทษที่จะได้รับ...</a:t>
            </a:r>
            <a:br>
              <a:rPr lang="th-TH" sz="3500" dirty="0">
                <a:latin typeface="TH Niramit AS" pitchFamily="2" charset="-34"/>
                <a:cs typeface="TH Niramit AS" pitchFamily="2" charset="-34"/>
              </a:rPr>
            </a:br>
            <a:endParaRPr lang="th-TH" sz="3500" dirty="0"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2564904"/>
            <a:ext cx="7776864" cy="3073896"/>
          </a:xfr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th-TH" sz="2400" b="1" u="sng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</a:rPr>
              <a:t>ผ่อนผันการเกณฑ์ทหาร </a:t>
            </a:r>
            <a:r>
              <a:rPr lang="en-US" sz="2400" b="1" u="sng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</a:rPr>
              <a:t>:</a:t>
            </a:r>
            <a:endParaRPr lang="th-TH" sz="2400" b="1" u="sng" dirty="0">
              <a:solidFill>
                <a:schemeClr val="tx1"/>
              </a:solidFill>
              <a:latin typeface="TH Niramit AS" pitchFamily="2" charset="-34"/>
              <a:cs typeface="TH Niramit AS" pitchFamily="2" charset="-34"/>
            </a:endParaRPr>
          </a:p>
          <a:p>
            <a:pPr algn="l"/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</a:rPr>
              <a:t>ตามพระราชบัญญัติรับราชการทหาร พ.ศ.  2497   มาตรา 29 (3) ได้บัญญัติให้ผ่อนผันการตรวจเลือกแก่บุคคลที่อยู่ในระหว่างการศึกษา โดยกำหนดไว้ในกฎกระทรวงการผ่อนผันเข้ารับราชการทหารกองประจำการแก่บุคคลซึ่งอยู่ระหว่างการศึกษาหรือเรียนรู้ พ.ศ.2549     โดย ไม่ได้เข้ารับการฝึกวิชาทหาร หรือเข้ารับการฝึกแต่ไม่สำเร็จชั้นปีที่ 3 ปฏิบัติตนดังนี้</a:t>
            </a:r>
          </a:p>
          <a:p>
            <a:endParaRPr lang="th-TH" sz="24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026" name="Picture 2" descr="C:\Users\Pao\Desktop\รด.1.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75" y="476672"/>
            <a:ext cx="1459557" cy="20882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779096" cy="1628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br>
              <a:rPr lang="th-TH" sz="3500" b="1" dirty="0"/>
            </a:br>
            <a:r>
              <a:rPr lang="th-TH" sz="2200" b="1" dirty="0">
                <a:latin typeface="TH Niramit AS" pitchFamily="2" charset="-34"/>
                <a:cs typeface="TH Niramit AS" pitchFamily="2" charset="-34"/>
              </a:rPr>
              <a:t>นักศึกษาชายที่มีสัญชาติไทย เมื่ออายุ 18 ให้ไปแสดงตนเพื่อลงบัญชีทหารกองเกิน (รับ สด.9) อายุครบ 20 ปีบริบูรณ์ ให้ไปแสดงตนรับหมายเรียกเข้ารับราชการ (สด.35) ต่อสัสดีตามภูมิลำเนาทหาร (ในปีการศึกษา 2562 ผู้ที่เกิด พ.ศ.2542)       มีความประสงค์ขอผ่อนผันการเกณฑ์ทหาร ดำเนินการขั้นตอนดังนี้</a:t>
            </a:r>
            <a:br>
              <a:rPr lang="th-TH" sz="3500" b="1" dirty="0"/>
            </a:br>
            <a:endParaRPr lang="th-TH" sz="35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th-TH" sz="2400" b="1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มหาวิทยาลัยจัดทำประกาศประชาสัมพันธ์ผ่านสื่อส่งคณะ,เว็บไซต์</a:t>
            </a:r>
          </a:p>
          <a:p>
            <a:pPr>
              <a:buNone/>
            </a:pPr>
            <a:r>
              <a:rPr lang="th-TH" sz="2400" b="1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กองกิจการนักศึกษา,เว็บไซต์สำนักทะเบียน,เว็บไซต์ธรรมศาสตร์</a:t>
            </a:r>
          </a:p>
          <a:p>
            <a:pPr>
              <a:buNone/>
            </a:pPr>
            <a:r>
              <a:rPr lang="th-TH" sz="2400" b="1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ระยะเวลาในยื่นเอกสาร ตั้งแต่เดือนกันยายน – พฤศจิกายน 2562</a:t>
            </a:r>
          </a:p>
          <a:p>
            <a:pPr>
              <a:buNone/>
            </a:pPr>
            <a:r>
              <a:rPr lang="th-TH" sz="2400" b="1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                               ... เอกสารประกอบดังนี้ ...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	      	   สำเนาหมายเรียก สด.35		จำนวน 2 ฉบับ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   		   สำเนาหนังสือสำคัญ สด.9   	   	จำนวน 2 ฉบับ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		   สำเนาบัตรประชาชน			จำนวน 1 ฉบับ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		   สำเนาทะเบียนบ้านนักศึกษา		จำนวน 1 ฉบับ	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	            หนังสือรับรองสถานภาพนักศึกษา	จำนวน 1 ฉบับ	</a:t>
            </a:r>
          </a:p>
          <a:p>
            <a:pPr>
              <a:buNone/>
            </a:pPr>
            <a:r>
              <a:rPr lang="th-TH" sz="2400" b="1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</a:t>
            </a:r>
            <a:r>
              <a:rPr lang="th-TH" sz="2400" b="1" u="sng" dirty="0"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เมื่อสิ้นสุดระยเวลาการรับเอกสาร มหาวิทยาลัยฯ ดำเนินการส่งเอกสารการผ่อนผันฯให้แก่ผู้ว่าราชการจังหวัดแต่ละจังหวัดและประกาศรายชื่อนักศึกษาที่ได้รับการผ่อนผันฯ ภายในเดือนกุมภาพันธ์ 2563 (ปกติกระทรวงกลาโหมได้กำหนดวันตรวจเลือกไว้ในช่วงเดือนเมษายนเป็นประจำทุกปี (วันที่ 1 – 12 เมษายนของทุกปี)</a:t>
            </a:r>
            <a:endParaRPr lang="th-TH" sz="2400" b="1" u="sng" dirty="0">
              <a:latin typeface="TH Niramit AS" pitchFamily="2" charset="-34"/>
              <a:ea typeface="Adobe Song Std L" pitchFamily="18" charset="-128"/>
              <a:cs typeface="TH Niramit AS" pitchFamily="2" charset="-34"/>
            </a:endParaRPr>
          </a:p>
        </p:txBody>
      </p:sp>
      <p:pic>
        <p:nvPicPr>
          <p:cNvPr id="4" name="Picture 2" descr="C:\Users\Pao\Desktop\รด.1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0"/>
            <a:ext cx="1440160" cy="1628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6768752" cy="1628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500" b="1" dirty="0">
                <a:latin typeface="TH Niramit AS" pitchFamily="2" charset="-34"/>
                <a:cs typeface="TH Niramit AS" pitchFamily="2" charset="-34"/>
              </a:rPr>
              <a:t>ประโยชน์จากการผ่อนผันการเกณฑ์ทหาร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Font typeface="Wingdings"/>
              <a:buChar char="è"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ยื่นคำร้องแก่มหาวิทยาลัยฯเพียงครั้งเดียวแต่ต้องไปรายงานตัว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     ตามหมายเรียกทุกปี จนสำเร็จการศึกษา</a:t>
            </a:r>
          </a:p>
          <a:p>
            <a:pPr>
              <a:buFont typeface="Wingdings"/>
              <a:buChar char="è"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หากเปลี่ยนสถานศึกษา หรือเข้าศึกษาในระดับที่สูงขึ้น ซึ่งสามารถศึกษา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    จนถึงระดับปริญญาเอก ให้ดำเนินการยื่นคำร้องผ่อนผันฯ กับสถาศึกษานั้นฯ ใหม่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สิทธิการผ่อนผันจะยุติ เมื่อมีอายุครบ 26 ปี บริบูรณ์ หรือหมดสภาพการเป็นนักศึกษา </a:t>
            </a:r>
          </a:p>
          <a:p>
            <a:pPr>
              <a:buNone/>
            </a:pPr>
            <a:r>
              <a:rPr lang="th-TH" sz="2400" dirty="0">
                <a:latin typeface="TH Niramit AS" pitchFamily="2" charset="-34"/>
                <a:cs typeface="TH Niramit AS" pitchFamily="2" charset="-34"/>
                <a:sym typeface="Wingdings"/>
              </a:rPr>
              <a:t>     หรือเสียชีวิต</a:t>
            </a:r>
          </a:p>
          <a:p>
            <a:pPr>
              <a:buNone/>
            </a:pPr>
            <a:r>
              <a:rPr lang="th-TH" sz="2400" dirty="0">
                <a:sym typeface="Wingdings"/>
              </a:rPr>
              <a:t>เมื่อสำเร็จการศึกษาให้แจ้งแก่สัสดีตามภูมิลำเนาภายใน 30 วัน</a:t>
            </a:r>
            <a:endParaRPr lang="th-TH" sz="2400" dirty="0"/>
          </a:p>
        </p:txBody>
      </p:sp>
      <p:pic>
        <p:nvPicPr>
          <p:cNvPr id="4" name="Picture 2" descr="C:\Users\Pao\Desktop\รด.1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0"/>
            <a:ext cx="1440160" cy="1628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6707088" cy="1628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h-TH" sz="3500" b="1" dirty="0">
                <a:latin typeface="TH Niramit AS" pitchFamily="2" charset="-34"/>
                <a:cs typeface="TH Niramit AS" pitchFamily="2" charset="-34"/>
              </a:rPr>
              <a:t>ถ้าไม่ยุ่งเกี่ยวกับเรื่องทหารเลย...จะเป็นอย่างไร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th-TH" sz="2000" dirty="0">
                <a:sym typeface="Wingdings"/>
              </a:rPr>
              <a:t> </a:t>
            </a:r>
            <a:r>
              <a:rPr lang="th-TH" sz="2000" dirty="0">
                <a:latin typeface="TH Niramit AS" pitchFamily="2" charset="-34"/>
                <a:cs typeface="TH Niramit AS" pitchFamily="2" charset="-34"/>
                <a:sym typeface="Wingdings"/>
              </a:rPr>
              <a:t>ตามมาตรา 7 แห่งพระราช บัญญัติรับราชการทหาร พ.ศ.2497 บัญญัติว่าชายที่มี</a:t>
            </a:r>
          </a:p>
          <a:p>
            <a:pPr>
              <a:buNone/>
            </a:pPr>
            <a:r>
              <a:rPr lang="th-TH" sz="2000" dirty="0">
                <a:latin typeface="TH Niramit AS" pitchFamily="2" charset="-34"/>
                <a:cs typeface="TH Niramit AS" pitchFamily="2" charset="-34"/>
                <a:sym typeface="Wingdings"/>
              </a:rPr>
              <a:t>         สัญชาติเป็นไทยตามกฎหมาย มีหน้าที่รับราชการทหารด้วยตนเองทุกคน</a:t>
            </a:r>
          </a:p>
          <a:p>
            <a:pPr>
              <a:buFont typeface="Wingdings" pitchFamily="2" charset="2"/>
              <a:buChar char="è"/>
            </a:pPr>
            <a:r>
              <a:rPr lang="th-TH" sz="2000" dirty="0">
                <a:sym typeface="Wingdings"/>
              </a:rPr>
              <a:t>   เมื่ออายุ 18 ปีบริบูรณ์ ให้ไปแสดงตนเพื่อลงบัญชีทหารกองเกินภายใน พ.ศ.นั้น เวลาใน</a:t>
            </a:r>
          </a:p>
          <a:p>
            <a:pPr>
              <a:buNone/>
            </a:pPr>
            <a:r>
              <a:rPr lang="th-TH" sz="2000" dirty="0">
                <a:latin typeface="TH Niramit AS" pitchFamily="2" charset="-34"/>
                <a:cs typeface="TH Niramit AS" pitchFamily="2" charset="-34"/>
              </a:rPr>
              <a:t>         ในการแสดงตนจะมีเวลา 1 ปี คือเริ่มตั้งแต่วันที่ 1 มกราคม จนถึงวันที่ 31 ธันวาคมของ</a:t>
            </a:r>
          </a:p>
          <a:p>
            <a:pPr>
              <a:buNone/>
            </a:pPr>
            <a:r>
              <a:rPr lang="th-TH" sz="2000" dirty="0">
                <a:latin typeface="TH Niramit AS" pitchFamily="2" charset="-34"/>
                <a:cs typeface="TH Niramit AS" pitchFamily="2" charset="-34"/>
              </a:rPr>
              <a:t>         พ.ศ.ที่บุคคลนั้นมีอายุย่าง 18 ปี ผู้ที่ไม่ยอมมาลงบัญชีทหารกองเกิน ต้องระวางโทษจำคุกไม่เกิน 3 เดือน</a:t>
            </a:r>
          </a:p>
          <a:p>
            <a:pPr>
              <a:buNone/>
            </a:pPr>
            <a:r>
              <a:rPr lang="th-TH" sz="2000" dirty="0">
                <a:latin typeface="TH Niramit AS" pitchFamily="2" charset="-34"/>
                <a:cs typeface="TH Niramit AS" pitchFamily="2" charset="-34"/>
              </a:rPr>
              <a:t>         หรือปรับไม่เกิน 300 บาท หรือทั้งจำทั้งปรัด</a:t>
            </a:r>
          </a:p>
          <a:p>
            <a:pPr>
              <a:buNone/>
            </a:pPr>
            <a:r>
              <a:rPr lang="th-TH" sz="2000" dirty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2000" dirty="0">
                <a:sym typeface="Wingdings"/>
              </a:rPr>
              <a:t> เมื่ออายุ 20 ปีบริบูรณ์ ต้องไปแสดงตนเพื่อรับหมายเรียกที่อำเภอภูมิลำเนาทหารของตนภายใน พ.ศ.นั้น</a:t>
            </a:r>
          </a:p>
          <a:p>
            <a:pPr>
              <a:buNone/>
            </a:pPr>
            <a:r>
              <a:rPr lang="th-TH" sz="2000" dirty="0">
                <a:sym typeface="Wingdings"/>
              </a:rPr>
              <a:t>            ตั้งแต่เดือนมกราคมถึงสิ้นเดือนธันวาคมและต้องเข้ารับการตรวจเลือกทหารกองเกินเข้ารับราชการทหารกอง</a:t>
            </a:r>
          </a:p>
          <a:p>
            <a:pPr>
              <a:buNone/>
            </a:pPr>
            <a:r>
              <a:rPr lang="th-TH" sz="2000" dirty="0">
                <a:sym typeface="Wingdings"/>
              </a:rPr>
              <a:t>            ประจำการ ตามวันที่กำหนดในหมายเรียก (สด.35) ในเดือนเมษายนของปีถัดไปบุคคลใดหลีกเลี่ยงหรือขัดขืน</a:t>
            </a:r>
          </a:p>
          <a:p>
            <a:pPr>
              <a:buNone/>
            </a:pPr>
            <a:r>
              <a:rPr lang="th-TH" sz="2000" dirty="0">
                <a:sym typeface="Wingdings"/>
              </a:rPr>
              <a:t>            มีความผิดตามพระราชบัญญัติรับราชการทหาร พ.ศ.2497 </a:t>
            </a:r>
          </a:p>
          <a:p>
            <a:pPr>
              <a:buFont typeface="Wingdings" pitchFamily="2" charset="2"/>
              <a:buChar char="è"/>
            </a:pPr>
            <a:r>
              <a:rPr lang="th-TH" sz="2000" dirty="0">
                <a:sym typeface="Wingdings"/>
              </a:rPr>
              <a:t>     สำเร็จการศึกษาวิชาทหารชั้นปี 3 ไม่ต้องเข้ารับราชการทหารกองประจำการ (เมื่อขึ้นทะเบียนกองประจำการ</a:t>
            </a:r>
          </a:p>
          <a:p>
            <a:pPr>
              <a:buNone/>
            </a:pPr>
            <a:r>
              <a:rPr lang="th-TH" sz="2000" dirty="0">
                <a:sym typeface="Wingdings"/>
              </a:rPr>
              <a:t>             แล้วปลดเป็นทหารกองหนุน)</a:t>
            </a:r>
            <a:endParaRPr lang="th-TH" sz="2000" dirty="0"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4" name="Picture 2" descr="C:\Users\Pao\Desktop\รด.1.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0"/>
            <a:ext cx="1512168" cy="16288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th-TH" sz="3500" dirty="0">
                <a:latin typeface="TH Niramit AS" pitchFamily="2" charset="-34"/>
                <a:cs typeface="TH Niramit AS" pitchFamily="2" charset="-34"/>
              </a:rPr>
              <a:t>คุณสมบัติการสมัครเป็นนักศึกษาวิชาทหาร</a:t>
            </a:r>
            <a:br>
              <a:rPr lang="th-TH" sz="3500" dirty="0">
                <a:latin typeface="TH Niramit AS" pitchFamily="2" charset="-34"/>
                <a:cs typeface="TH Niramit AS" pitchFamily="2" charset="-34"/>
              </a:rPr>
            </a:br>
            <a:r>
              <a:rPr lang="th-TH" sz="3500" dirty="0">
                <a:latin typeface="TH Niramit AS" pitchFamily="2" charset="-34"/>
                <a:cs typeface="TH Niramit AS" pitchFamily="2" charset="-34"/>
              </a:rPr>
              <a:t>ตามพระราชบัญญัติส่งเสริมการฝึกวิชาทหาร พ.ศ.2503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 เป็นชายหรือหญิง และมีสัญชาติไทย อายุไม่ต่ำกว่า 15 ปีบริบูรณ์ไม่เกิน 22 ปี   </a:t>
            </a:r>
          </a:p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             บริบูรณ์ และเป็นบุคคลซึ่งกำลังศึกษาอยู่ในสถานศึกษาใดสถานศึกษาหนึ่งตั้งแต่ชั้น  </a:t>
            </a:r>
          </a:p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             มัธยมศึกษาตอนปลาย หรือเทียบเท่าขึ้นไปจนถึงระดับปริญญาตรี</a:t>
            </a:r>
          </a:p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 มีผลการศึกษาของชั้นมัธยมศึกษาปีที่ 3 หรือเทียบเท่า ตั้งแต่ 1.0 ขึ้นไป</a:t>
            </a:r>
          </a:p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 ไม่มีโรคหรือสภาพร่างกายหรือสภาพจิตใจ ซึ่งไม่สามารถจะเข้ารับราชการได้</a:t>
            </a:r>
          </a:p>
          <a:p>
            <a:pPr>
              <a:buNone/>
            </a:pP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              ตามมาตรา 41 </a:t>
            </a:r>
          </a:p>
          <a:p>
            <a:pPr>
              <a:buNone/>
            </a:pPr>
            <a:endParaRPr lang="th-TH" sz="2400" dirty="0">
              <a:solidFill>
                <a:schemeClr val="tx1"/>
              </a:solidFill>
              <a:latin typeface="TH Niramit AS" pitchFamily="2" charset="-34"/>
              <a:cs typeface="TH Niramit AS" pitchFamily="2" charset="-34"/>
              <a:sym typeface="Wingdings"/>
            </a:endParaRPr>
          </a:p>
          <a:p>
            <a:pPr>
              <a:buNone/>
            </a:pPr>
            <a:endParaRPr lang="th-TH" sz="2400" dirty="0"/>
          </a:p>
        </p:txBody>
      </p:sp>
      <p:pic>
        <p:nvPicPr>
          <p:cNvPr id="1026" name="Picture 2" descr="C:\Users\Pao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0"/>
            <a:ext cx="936104" cy="14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3500" dirty="0">
                <a:latin typeface="TH Niramit AS" pitchFamily="2" charset="-34"/>
                <a:cs typeface="TH Niramit AS" pitchFamily="2" charset="-34"/>
              </a:rPr>
              <a:t>ระยะเวลาการรับสมัครรายงานตัวและฝึก</a:t>
            </a:r>
            <a:br>
              <a:rPr lang="th-TH" sz="3500" dirty="0">
                <a:latin typeface="TH Niramit AS" pitchFamily="2" charset="-34"/>
                <a:cs typeface="TH Niramit AS" pitchFamily="2" charset="-34"/>
              </a:rPr>
            </a:br>
            <a:r>
              <a:rPr lang="th-TH" sz="2800" dirty="0">
                <a:latin typeface="TH Niramit AS" pitchFamily="2" charset="-34"/>
                <a:cs typeface="TH Niramit AS" pitchFamily="2" charset="-34"/>
              </a:rPr>
              <a:t>นักศึกษาวิชาทหาร ชั้นปีที่ 1 – ชั้นปีที่ 5 มหาวิทยาลัยธรรมศาสตร์</a:t>
            </a:r>
          </a:p>
        </p:txBody>
      </p:sp>
      <p:pic>
        <p:nvPicPr>
          <p:cNvPr id="6" name="Picture 2" descr="C:\Users\Pao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0"/>
            <a:ext cx="936104" cy="1412776"/>
          </a:xfrm>
          <a:prstGeom prst="rect">
            <a:avLst/>
          </a:prstGeom>
          <a:noFill/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th-TH" dirty="0">
                <a:latin typeface="TH Niramit AS" pitchFamily="2" charset="-34"/>
                <a:cs typeface="TH Niramit AS" pitchFamily="2" charset="-34"/>
                <a:sym typeface="Wingdings"/>
              </a:rPr>
              <a:t> </a:t>
            </a:r>
            <a:r>
              <a:rPr lang="th-TH" sz="2400" dirty="0">
                <a:solidFill>
                  <a:schemeClr val="tx1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</a:t>
            </a: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มหาวิทยาลัยจัดทำประกาศประชาสัมพันธ์ การรับสมัคร ผ่านสื่อส่งคณะ,เว็บไซต์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กองกิจการนักศึกษา,เว็บไซต์สำนักทะเบียน,เว็บไซต์ธรรมศาสตร์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ระยะเวลาการรับสมัครและยื่นหลักฐาน ตั้งแต่เดือนกรกฎาคม – สิงหาคม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   (ห้วงการรับสมัครเป็นไปตามกำหนดของทางศูนย์ฝึก)</a:t>
            </a:r>
            <a:endParaRPr lang="th-TH" sz="2400" dirty="0">
              <a:solidFill>
                <a:schemeClr val="tx1"/>
              </a:solidFill>
              <a:latin typeface="TH Niramit AS" pitchFamily="2" charset="-34"/>
              <a:cs typeface="TH Niramit AS" pitchFamily="2" charset="-34"/>
              <a:sym typeface="Wingdings"/>
            </a:endParaRPr>
          </a:p>
          <a:p>
            <a:pPr>
              <a:buFont typeface="Wingdings" pitchFamily="2" charset="2"/>
              <a:buChar char="è"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การฝึกแบบ 4 เต็มวัน จำนวน 10 สัปดาห์ (รวมพลเวลา07.45 น. สิ้นสุดการฝึก 17.00น)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รด.ชั้นปี 1 – 3 เข้ารับการฝึกวันเสาร์ รด.ชั้น ปี4-5 เข้ารับการฝึกวันอาทิตย์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ณ ศูนย์ฝึกวิภาวดี โรงเรียนรักษาดินแดน</a:t>
            </a:r>
          </a:p>
          <a:p>
            <a:pPr>
              <a:buFont typeface="Wingdings" pitchFamily="2" charset="2"/>
              <a:buChar char="è"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ระยะเวลาการฝึกตั้งแต่เดือนกันยายน – เดือนธันวาคม 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     รด.ชั้นปี 2 – ชั้นปี5 เข้ารับการฝึกภาคสนามช่วงเดือนมกราคม – กุมภาพันธ์ ประกาศผลการฝึกเดือน พฤษภาคม</a:t>
            </a:r>
          </a:p>
          <a:p>
            <a:pPr>
              <a:buNone/>
            </a:pPr>
            <a:r>
              <a:rPr lang="th-TH" sz="2400" b="1" dirty="0">
                <a:solidFill>
                  <a:schemeClr val="tx1"/>
                </a:solidFill>
                <a:latin typeface="TH Niramit AS" pitchFamily="2" charset="-34"/>
                <a:ea typeface="Adobe Song Std L" pitchFamily="18" charset="-128"/>
                <a:cs typeface="TH Niramit AS" pitchFamily="2" charset="-34"/>
                <a:sym typeface="Wingdings"/>
              </a:rPr>
              <a:t>กรณีหยุดเรียน รด. ต้องดำเนินการทำเรื่องรอรับสิทธิในปีที่หยุดเรียนและหยุดเรียนไม่เกิน2 ปี </a:t>
            </a:r>
            <a:endParaRPr lang="th-TH" sz="2400" dirty="0">
              <a:solidFill>
                <a:schemeClr val="tx1"/>
              </a:solidFill>
            </a:endParaRPr>
          </a:p>
          <a:p>
            <a:pPr>
              <a:buNone/>
            </a:pPr>
            <a:endParaRPr lang="th-TH" sz="2400" b="1" dirty="0">
              <a:solidFill>
                <a:schemeClr val="tx1"/>
              </a:solidFill>
              <a:latin typeface="TH Niramit AS" pitchFamily="2" charset="-34"/>
              <a:ea typeface="Adobe Song Std L" pitchFamily="18" charset="-128"/>
              <a:cs typeface="TH Niramit AS" pitchFamily="2" charset="-34"/>
              <a:sym typeface="Wingdings"/>
            </a:endParaRPr>
          </a:p>
          <a:p>
            <a:pPr>
              <a:buNone/>
            </a:pPr>
            <a:endParaRPr lang="th-TH" sz="2400" b="1" dirty="0">
              <a:solidFill>
                <a:schemeClr val="tx1"/>
              </a:solidFill>
              <a:latin typeface="TH Niramit AS" pitchFamily="2" charset="-34"/>
              <a:ea typeface="Adobe Song Std L" pitchFamily="18" charset="-128"/>
              <a:cs typeface="TH Niramit AS" pitchFamily="2" charset="-34"/>
              <a:sym typeface="Wingding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è"/>
            </a:pPr>
            <a:r>
              <a:rPr lang="th-TH" sz="2000" b="1" dirty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สำเร็จการศึกษา รด.ปี 1</a:t>
            </a:r>
            <a:r>
              <a:rPr lang="th-TH" sz="2000" b="1" dirty="0">
                <a:solidFill>
                  <a:srgbClr val="C00000"/>
                </a:solidFill>
                <a:sym typeface="Wingdings"/>
              </a:rPr>
              <a:t>  </a:t>
            </a:r>
            <a:r>
              <a:rPr lang="th-TH" sz="2000" dirty="0">
                <a:solidFill>
                  <a:srgbClr val="C00000"/>
                </a:solidFill>
                <a:sym typeface="Wingdings"/>
              </a:rPr>
              <a:t>	</a:t>
            </a:r>
            <a:r>
              <a:rPr lang="th-TH" sz="2000" dirty="0">
                <a:solidFill>
                  <a:schemeClr val="tx1"/>
                </a:solidFill>
                <a:sym typeface="Wingdings"/>
              </a:rPr>
              <a:t>การรับราชการทหารกองประจำการ </a:t>
            </a:r>
          </a:p>
          <a:p>
            <a:pPr>
              <a:buNone/>
            </a:pPr>
            <a:r>
              <a:rPr lang="th-TH" sz="2000" dirty="0">
                <a:solidFill>
                  <a:schemeClr val="tx1"/>
                </a:solidFill>
                <a:sym typeface="Wingdings"/>
              </a:rPr>
              <a:t>                                                          </a:t>
            </a:r>
            <a:r>
              <a:rPr lang="th-TH" sz="2000" dirty="0">
                <a:solidFill>
                  <a:schemeClr val="tx1"/>
                </a:solidFill>
                <a:sym typeface="Wingdings 2"/>
              </a:rPr>
              <a:t>        </a:t>
            </a:r>
            <a:r>
              <a:rPr lang="th-TH" sz="2000" u="sng" dirty="0">
                <a:solidFill>
                  <a:schemeClr val="tx1"/>
                </a:solidFill>
                <a:sym typeface="Wingdings 2"/>
              </a:rPr>
              <a:t>ลดเหลือ 1 ปี 6 เดือน </a:t>
            </a:r>
            <a:r>
              <a:rPr lang="th-TH" sz="2000" b="1" u="sng" dirty="0">
                <a:solidFill>
                  <a:schemeClr val="tx1"/>
                </a:solidFill>
                <a:sym typeface="Wingdings 2"/>
              </a:rPr>
              <a:t>ร้องขอ (สมัคร) ลดเหลือ 1ปี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 2"/>
              </a:rPr>
              <a:t>                                                     </a:t>
            </a:r>
            <a:r>
              <a:rPr lang="th-TH" sz="2000" dirty="0">
                <a:solidFill>
                  <a:schemeClr val="tx1"/>
                </a:solidFill>
                <a:sym typeface="Wingdings 2"/>
              </a:rPr>
              <a:t>แต่งตั้งยศเป็น สิบตรี,จ่าตรี,จ่าอากาศตรี</a:t>
            </a:r>
            <a:endParaRPr lang="th-TH" sz="2000" b="1" dirty="0">
              <a:solidFill>
                <a:schemeClr val="tx1"/>
              </a:solidFill>
              <a:sym typeface="Wingdings 2"/>
            </a:endParaRPr>
          </a:p>
          <a:p>
            <a:pPr>
              <a:buNone/>
            </a:pPr>
            <a:r>
              <a:rPr lang="th-TH" sz="2000" dirty="0">
                <a:solidFill>
                  <a:srgbClr val="C00000"/>
                </a:solidFill>
                <a:sym typeface="Wingdings"/>
              </a:rPr>
              <a:t></a:t>
            </a:r>
            <a:r>
              <a:rPr lang="th-TH" sz="2000" b="1" dirty="0">
                <a:solidFill>
                  <a:srgbClr val="C00000"/>
                </a:solidFill>
                <a:sym typeface="Wingdings"/>
              </a:rPr>
              <a:t>สำเร็จการศึกษา   รด.ปี 2          </a:t>
            </a:r>
            <a:r>
              <a:rPr lang="th-TH" sz="2000" dirty="0">
                <a:solidFill>
                  <a:schemeClr val="tx1"/>
                </a:solidFill>
                <a:sym typeface="Wingdings"/>
              </a:rPr>
              <a:t>การรับราชการทหารกองประจำการ</a:t>
            </a:r>
          </a:p>
          <a:p>
            <a:pPr>
              <a:buNone/>
            </a:pPr>
            <a:r>
              <a:rPr lang="th-TH" sz="2000" dirty="0">
                <a:solidFill>
                  <a:schemeClr val="tx1"/>
                </a:solidFill>
                <a:sym typeface="Wingdings"/>
              </a:rPr>
              <a:t>			                          </a:t>
            </a:r>
            <a:r>
              <a:rPr lang="th-TH" sz="2000" u="sng" dirty="0">
                <a:solidFill>
                  <a:schemeClr val="tx1"/>
                </a:solidFill>
                <a:sym typeface="Wingdings"/>
              </a:rPr>
              <a:t>ลดเหลือ  1 ปี </a:t>
            </a:r>
            <a:r>
              <a:rPr lang="th-TH" sz="2000" b="1" u="sng" dirty="0">
                <a:solidFill>
                  <a:schemeClr val="tx1"/>
                </a:solidFill>
                <a:sym typeface="Wingdings"/>
              </a:rPr>
              <a:t>ร้องขอ (สมัคร) ลดเหลือ 6 เดือน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                     </a:t>
            </a:r>
            <a:r>
              <a:rPr lang="th-TH" sz="2000" dirty="0">
                <a:solidFill>
                  <a:schemeClr val="tx1"/>
                </a:solidFill>
                <a:sym typeface="Wingdings"/>
              </a:rPr>
              <a:t>แต่งตั้งยศเป็น สิบโท,จ่าโท,จ่าอากาศโท</a:t>
            </a:r>
            <a:endParaRPr lang="th-TH" sz="2000" b="1" dirty="0">
              <a:solidFill>
                <a:schemeClr val="tx1"/>
              </a:solidFill>
              <a:sym typeface="Wingdings"/>
            </a:endParaRPr>
          </a:p>
          <a:p>
            <a:pPr>
              <a:buNone/>
            </a:pPr>
            <a:r>
              <a:rPr lang="th-TH" sz="2000" dirty="0">
                <a:solidFill>
                  <a:srgbClr val="C00000"/>
                </a:solidFill>
                <a:sym typeface="Wingdings"/>
              </a:rPr>
              <a:t></a:t>
            </a:r>
            <a:r>
              <a:rPr lang="th-TH" sz="2000" b="1" dirty="0">
                <a:solidFill>
                  <a:srgbClr val="C00000"/>
                </a:solidFill>
                <a:sym typeface="Wingdings"/>
              </a:rPr>
              <a:t>สำเร็จการศึกษา รด.ปี 3           </a:t>
            </a:r>
            <a:r>
              <a:rPr lang="th-TH" sz="2000" dirty="0">
                <a:solidFill>
                  <a:schemeClr val="tx1"/>
                </a:solidFill>
                <a:sym typeface="Wingdings"/>
              </a:rPr>
              <a:t>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ไม่ต้องเข้ารับราชการทหารกองประจำการ 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	    (เมื่อขึ้นทะเบียนกองประจำการแล้วปลดเป็นทหาร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	    กองหนุน) ในการสอบคัดเลือกเข้าบรรจุเข้ารับราช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	    การกลาโหม ได้รับคะแนนเพิ่มในการสอบ 3</a:t>
            </a:r>
            <a:r>
              <a:rPr lang="en-US" sz="2000" b="1" dirty="0">
                <a:solidFill>
                  <a:schemeClr val="tx1"/>
                </a:solidFill>
                <a:sym typeface="Wingdings"/>
              </a:rPr>
              <a:t> %</a:t>
            </a:r>
          </a:p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sym typeface="Wingdings"/>
              </a:rPr>
              <a:t>				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    แต่งตั้งยศเป็นสิบเอก,จ่าเอก,จ่าอากาศเอก</a:t>
            </a:r>
            <a:endParaRPr lang="th-TH" sz="2000" b="1" dirty="0">
              <a:solidFill>
                <a:schemeClr val="tx1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2800" dirty="0">
                <a:latin typeface="TH Niramit AS" pitchFamily="2" charset="-34"/>
                <a:cs typeface="TH Niramit AS" pitchFamily="2" charset="-34"/>
              </a:rPr>
              <a:t>สิทธิประโยชน์ เมื่อท่านเรียน รด. การรับราชการทหารกองประจำการ</a:t>
            </a:r>
            <a:br>
              <a:rPr lang="th-TH" sz="2800" dirty="0">
                <a:latin typeface="TH Niramit AS" pitchFamily="2" charset="-34"/>
                <a:cs typeface="TH Niramit AS" pitchFamily="2" charset="-34"/>
              </a:rPr>
            </a:br>
            <a:r>
              <a:rPr lang="th-TH" sz="2800" dirty="0">
                <a:latin typeface="TH Niramit AS" pitchFamily="2" charset="-34"/>
                <a:cs typeface="TH Niramit AS" pitchFamily="2" charset="-34"/>
              </a:rPr>
              <a:t>และ “ลดวันรับราชการ”</a:t>
            </a:r>
          </a:p>
        </p:txBody>
      </p:sp>
      <p:pic>
        <p:nvPicPr>
          <p:cNvPr id="5" name="Picture 2" descr="C:\Users\Pao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0"/>
            <a:ext cx="936104" cy="14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è"/>
            </a:pPr>
            <a:r>
              <a:rPr lang="th-TH" sz="2000" b="1" dirty="0">
                <a:solidFill>
                  <a:srgbClr val="C00000"/>
                </a:solidFill>
                <a:latin typeface="TH Niramit AS" pitchFamily="2" charset="-34"/>
                <a:cs typeface="TH Niramit AS" pitchFamily="2" charset="-34"/>
                <a:sym typeface="Wingdings"/>
              </a:rPr>
              <a:t>สำเร็จการศึกษา รด.ปี 4</a:t>
            </a:r>
            <a:r>
              <a:rPr lang="th-TH" sz="2000" b="1" dirty="0">
                <a:solidFill>
                  <a:srgbClr val="C00000"/>
                </a:solidFill>
                <a:sym typeface="Wingdings"/>
              </a:rPr>
              <a:t>     </a:t>
            </a:r>
            <a:r>
              <a:rPr lang="th-TH" sz="2000" dirty="0">
                <a:solidFill>
                  <a:schemeClr val="tx1"/>
                </a:solidFill>
                <a:sym typeface="Wingdings"/>
              </a:rPr>
              <a:t>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 ไม่ต้องเข้ารับราชการทหารกองประจำการ (ปลดเป็นทหารกองหนุน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                                                 ตามกฎหมาย) ในการสอบคัดเลือกเข้าบรรจุเข้ารับราช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	 การกลาโหม ได้รับคะแนนเพิ่มในการสอบ </a:t>
            </a:r>
            <a:r>
              <a:rPr lang="en-US" sz="2000" b="1" dirty="0">
                <a:solidFill>
                  <a:schemeClr val="tx1"/>
                </a:solidFill>
                <a:sym typeface="Wingdings"/>
              </a:rPr>
              <a:t>4 %</a:t>
            </a:r>
          </a:p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sym typeface="Wingdings"/>
              </a:rPr>
              <a:t>				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 แต่งตั้งยศเป็นจ่าสิบเอก,พันจ่าเอก,พันจ่าเอก</a:t>
            </a:r>
          </a:p>
          <a:p>
            <a:pPr>
              <a:buFont typeface="Wingdings" pitchFamily="2" charset="2"/>
              <a:buChar char="è"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 </a:t>
            </a:r>
            <a:r>
              <a:rPr lang="th-TH" sz="2000" b="1" dirty="0">
                <a:solidFill>
                  <a:srgbClr val="C00000"/>
                </a:solidFill>
                <a:sym typeface="Wingdings"/>
              </a:rPr>
              <a:t>สำเร็จการศึกษา รด.ปี 5    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ไม่ต้องเข้ารับราชการทหารกองประจำการ (ปลดเป็นทหารกองหนุน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                                                 ตามกฎหมาย) ในการสอบคัดเลือกเข้าบรรจุเข้ารับราช</a:t>
            </a:r>
          </a:p>
          <a:p>
            <a:pPr>
              <a:buNone/>
            </a:pPr>
            <a:r>
              <a:rPr lang="th-TH" sz="2000" b="1" dirty="0">
                <a:solidFill>
                  <a:schemeClr val="tx1"/>
                </a:solidFill>
                <a:sym typeface="Wingdings"/>
              </a:rPr>
              <a:t>				 การกลาโหม ได้รับคะแนนเพิ่มในการสอบ </a:t>
            </a:r>
            <a:r>
              <a:rPr lang="en-US" sz="2000" b="1" dirty="0">
                <a:solidFill>
                  <a:schemeClr val="tx1"/>
                </a:solidFill>
                <a:sym typeface="Wingdings"/>
              </a:rPr>
              <a:t>5 %</a:t>
            </a:r>
          </a:p>
          <a:p>
            <a:pPr>
              <a:buNone/>
            </a:pPr>
            <a:r>
              <a:rPr lang="en-US" sz="2000" b="1" dirty="0">
                <a:solidFill>
                  <a:schemeClr val="tx1"/>
                </a:solidFill>
                <a:sym typeface="Wingdings"/>
              </a:rPr>
              <a:t>				</a:t>
            </a:r>
            <a:r>
              <a:rPr lang="th-TH" sz="2000" b="1" dirty="0">
                <a:solidFill>
                  <a:schemeClr val="tx1"/>
                </a:solidFill>
                <a:sym typeface="Wingdings"/>
              </a:rPr>
              <a:t> แต่งตั้งยศเป็นว่าที่ร้อยตรี,ว่าที่เรือตรี,ว่าที่อากาศตรี </a:t>
            </a:r>
          </a:p>
          <a:p>
            <a:pPr>
              <a:buNone/>
            </a:pPr>
            <a:r>
              <a:rPr lang="th-TH" sz="2000" b="1" i="1" dirty="0">
                <a:solidFill>
                  <a:schemeClr val="tx1"/>
                </a:solidFill>
                <a:sym typeface="Wingdings"/>
              </a:rPr>
              <a:t>                                                             </a:t>
            </a:r>
            <a:r>
              <a:rPr lang="th-TH" sz="2000" b="1" i="1" u="sng" dirty="0">
                <a:solidFill>
                  <a:schemeClr val="tx2"/>
                </a:solidFill>
                <a:sym typeface="Wingdings"/>
              </a:rPr>
              <a:t>เมื่อดำเนินการแต่งตั้งยศเรียบร้อยแล้วในวันพระราชทานปริญญาบัตร                      </a:t>
            </a:r>
          </a:p>
          <a:p>
            <a:pPr>
              <a:buNone/>
            </a:pPr>
            <a:r>
              <a:rPr lang="th-TH" sz="2000" b="1" i="1" dirty="0">
                <a:solidFill>
                  <a:schemeClr val="tx2"/>
                </a:solidFill>
                <a:sym typeface="Wingdings"/>
              </a:rPr>
              <a:t>                                                             </a:t>
            </a:r>
            <a:r>
              <a:rPr lang="th-TH" sz="2000" b="1" i="1" u="sng" dirty="0">
                <a:solidFill>
                  <a:schemeClr val="tx2"/>
                </a:solidFill>
                <a:sym typeface="Wingdings"/>
              </a:rPr>
              <a:t>สามารถแต่งกายด้วยชุดเครื่องแบบว่าที่ร้อยตรีในพิธี</a:t>
            </a:r>
            <a:endParaRPr lang="th-TH" sz="2000" b="1" dirty="0">
              <a:solidFill>
                <a:schemeClr val="tx1"/>
              </a:solidFill>
              <a:sym typeface="Wingdings"/>
            </a:endParaRPr>
          </a:p>
          <a:p>
            <a:pPr>
              <a:buNone/>
            </a:pPr>
            <a:endParaRPr lang="th-TH" sz="2000" b="1" dirty="0">
              <a:solidFill>
                <a:schemeClr val="tx1"/>
              </a:solidFill>
            </a:endParaRPr>
          </a:p>
          <a:p>
            <a:pPr>
              <a:buNone/>
            </a:pPr>
            <a:endParaRPr lang="th-TH" sz="2000" b="1" dirty="0">
              <a:solidFill>
                <a:schemeClr val="tx1"/>
              </a:solidFill>
            </a:endParaRPr>
          </a:p>
          <a:p>
            <a:pPr>
              <a:buNone/>
            </a:pPr>
            <a:endParaRPr lang="th-TH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th-TH" sz="2800" dirty="0">
                <a:latin typeface="TH Niramit AS" pitchFamily="2" charset="-34"/>
                <a:cs typeface="TH Niramit AS" pitchFamily="2" charset="-34"/>
              </a:rPr>
              <a:t>สิทธิประโยชน์ เมื่อท่านเรียน รด. การรับราชการทหารกองประจำการ</a:t>
            </a:r>
            <a:br>
              <a:rPr lang="th-TH" sz="2800" dirty="0">
                <a:latin typeface="TH Niramit AS" pitchFamily="2" charset="-34"/>
                <a:cs typeface="TH Niramit AS" pitchFamily="2" charset="-34"/>
              </a:rPr>
            </a:br>
            <a:r>
              <a:rPr lang="th-TH" sz="2800" dirty="0">
                <a:latin typeface="TH Niramit AS" pitchFamily="2" charset="-34"/>
                <a:cs typeface="TH Niramit AS" pitchFamily="2" charset="-34"/>
              </a:rPr>
              <a:t>และ “ลดวันรับราชการ” (ต่อ)</a:t>
            </a:r>
          </a:p>
        </p:txBody>
      </p:sp>
      <p:pic>
        <p:nvPicPr>
          <p:cNvPr id="5" name="Picture 2" descr="C:\Users\Pao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0"/>
            <a:ext cx="936104" cy="1412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092280" y="0"/>
            <a:ext cx="2051720" cy="2132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l"/>
            <a:r>
              <a:rPr lang="th-TH" sz="3500" b="1" dirty="0">
                <a:solidFill>
                  <a:schemeClr val="tx2"/>
                </a:solidFill>
              </a:rPr>
              <a:t>        การจัดตั้งสถานศึกษาวิชาทหารและสถิติ</a:t>
            </a:r>
            <a:br>
              <a:rPr lang="th-TH" sz="3500" b="1" dirty="0">
                <a:solidFill>
                  <a:schemeClr val="tx2"/>
                </a:solidFill>
              </a:rPr>
            </a:br>
            <a:r>
              <a:rPr lang="th-TH" sz="3500" b="1" dirty="0">
                <a:solidFill>
                  <a:schemeClr val="tx2"/>
                </a:solidFill>
              </a:rPr>
              <a:t>      การผ่อนผันทหารฯ มหาวิทยาลัยธรรมศาสตร์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67544" y="1340768"/>
            <a:ext cx="8445624" cy="4713387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è"/>
            </a:pPr>
            <a:r>
              <a:rPr lang="th-TH" sz="2500" b="1" u="sng" dirty="0">
                <a:sym typeface="Wingdings"/>
              </a:rPr>
              <a:t>มหาวิทยาลัยธรรมศาสตร์ </a:t>
            </a:r>
            <a:r>
              <a:rPr lang="en-US" sz="2500" b="1" u="sng" dirty="0">
                <a:sym typeface="Wingdings"/>
              </a:rPr>
              <a:t>:</a:t>
            </a:r>
          </a:p>
          <a:p>
            <a:pPr>
              <a:buNone/>
            </a:pPr>
            <a:r>
              <a:rPr lang="th-TH" sz="2500" b="1" dirty="0">
                <a:sym typeface="Wingdings"/>
              </a:rPr>
              <a:t>     จั</a:t>
            </a:r>
            <a:r>
              <a:rPr lang="th-TH" sz="2500" b="1" u="sng" dirty="0">
                <a:sym typeface="Wingdings"/>
              </a:rPr>
              <a:t>ดตั้งเป็นสถานศึกษา</a:t>
            </a:r>
            <a:r>
              <a:rPr lang="th-TH" sz="2500" b="1" u="sng" dirty="0"/>
              <a:t>วิชาทหาร </a:t>
            </a:r>
            <a:r>
              <a:rPr lang="th-TH" sz="2500" b="1" dirty="0"/>
              <a:t> </a:t>
            </a:r>
            <a:r>
              <a:rPr lang="th-TH" sz="2500" b="1" u="sng" dirty="0"/>
              <a:t>วันที่ 20 พฤศจิกายน 2535 </a:t>
            </a:r>
          </a:p>
          <a:p>
            <a:pPr>
              <a:buNone/>
            </a:pPr>
            <a:r>
              <a:rPr lang="th-TH" sz="2500" b="1" dirty="0"/>
              <a:t>     </a:t>
            </a:r>
            <a:r>
              <a:rPr lang="th-TH" sz="2500" b="1" u="sng" dirty="0"/>
              <a:t>(ข้อมูลจากกองการเตรียมพล หน่วยบัญชาการรักษาดินแดน)</a:t>
            </a:r>
          </a:p>
          <a:p>
            <a:pPr>
              <a:buNone/>
            </a:pPr>
            <a:r>
              <a:rPr lang="th-TH" sz="2500" b="1" u="sng" dirty="0">
                <a:sym typeface="Wingdings"/>
              </a:rPr>
              <a:t>สถิติการเรียน รด. </a:t>
            </a:r>
            <a:r>
              <a:rPr lang="th-TH" sz="2500" b="1" dirty="0">
                <a:sym typeface="Wingdings"/>
              </a:rPr>
              <a:t> </a:t>
            </a:r>
            <a:r>
              <a:rPr lang="en-US" sz="2500" b="1" dirty="0">
                <a:sym typeface="Wingdings"/>
              </a:rPr>
              <a:t>        </a:t>
            </a:r>
            <a:r>
              <a:rPr lang="en-US" sz="2500" dirty="0">
                <a:sym typeface="Wingdings"/>
              </a:rPr>
              <a:t>: </a:t>
            </a:r>
            <a:r>
              <a:rPr lang="th-TH" sz="2500" dirty="0">
                <a:sym typeface="Wingdings"/>
              </a:rPr>
              <a:t>ปีการศึกษา 2561 จำนวน 196 นาย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			     </a:t>
            </a:r>
            <a:r>
              <a:rPr lang="en-US" sz="2500" dirty="0">
                <a:sym typeface="Wingdings"/>
              </a:rPr>
              <a:t>: </a:t>
            </a:r>
            <a:r>
              <a:rPr lang="th-TH" sz="2500" dirty="0">
                <a:sym typeface="Wingdings"/>
              </a:rPr>
              <a:t>ปีการศึกษา 2560 จำนวน  205 นาย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	   </a:t>
            </a:r>
            <a:r>
              <a:rPr lang="th-TH" sz="2500" b="1" u="sng" dirty="0">
                <a:sym typeface="Wingdings"/>
              </a:rPr>
              <a:t>( 90 </a:t>
            </a:r>
            <a:r>
              <a:rPr lang="en-US" sz="2500" b="1" u="sng" dirty="0">
                <a:sym typeface="Wingdings"/>
              </a:rPr>
              <a:t>% </a:t>
            </a:r>
            <a:r>
              <a:rPr lang="th-TH" sz="2500" b="1" u="sng" dirty="0">
                <a:sym typeface="Wingdings"/>
              </a:rPr>
              <a:t> นักศึกษาวิชาทหารที่สมัครเรียน เป็นนักศึกษาใหม่ชั้นปีที่ 1 มธ.)</a:t>
            </a:r>
            <a:r>
              <a:rPr lang="th-TH" sz="2500" dirty="0">
                <a:sym typeface="Wingdings"/>
              </a:rPr>
              <a:t>	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          </a:t>
            </a:r>
            <a:r>
              <a:rPr lang="th-TH" sz="2500" b="1" dirty="0">
                <a:sym typeface="Wingdings"/>
              </a:rPr>
              <a:t>ชั้นปีที่เรียนมากที่สุดได้แก่ชั้นปี 3 ชาย จำนวน 127 นาย นักศึกษาภาคปกติและจากโครงการพิเศษ </a:t>
            </a:r>
          </a:p>
          <a:p>
            <a:pPr>
              <a:buNone/>
            </a:pPr>
            <a:r>
              <a:rPr lang="th-TH" sz="2500" b="1" dirty="0">
                <a:sym typeface="Wingdings"/>
              </a:rPr>
              <a:t>        ท่าพระจันทร์ได้แก่โครงการหลักสูตรนานาชาติ และสถาบันเทคโนโลยีนานาชาติสิรินธร</a:t>
            </a:r>
          </a:p>
          <a:p>
            <a:pPr>
              <a:buNone/>
            </a:pPr>
            <a:r>
              <a:rPr lang="th-TH" sz="2500" b="1" u="sng" dirty="0">
                <a:sym typeface="Wingdings"/>
              </a:rPr>
              <a:t>สถิติการผ่อนผันการเกณฑ์ทหาร. </a:t>
            </a:r>
            <a:r>
              <a:rPr lang="th-TH" sz="2500" b="1" dirty="0">
                <a:sym typeface="Wingdings"/>
              </a:rPr>
              <a:t> </a:t>
            </a:r>
            <a:r>
              <a:rPr lang="en-US" sz="2500" b="1" dirty="0">
                <a:sym typeface="Wingdings"/>
              </a:rPr>
              <a:t>       : </a:t>
            </a:r>
            <a:r>
              <a:rPr lang="th-TH" sz="2500" dirty="0">
                <a:sym typeface="Wingdings"/>
              </a:rPr>
              <a:t>ปีการศึกษา 2561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                                                                         (ผู้ที่เกิดปี พ.ศ.2541) จำนวน  508 นาย</a:t>
            </a:r>
            <a:endParaRPr lang="en-US" sz="2500" dirty="0">
              <a:sym typeface="Wingdings"/>
            </a:endParaRPr>
          </a:p>
          <a:p>
            <a:pPr>
              <a:buNone/>
            </a:pPr>
            <a:r>
              <a:rPr lang="en-US" sz="2500" b="1" dirty="0">
                <a:sym typeface="Wingdings"/>
              </a:rPr>
              <a:t>				       </a:t>
            </a:r>
            <a:r>
              <a:rPr lang="en-US" sz="2500" dirty="0">
                <a:sym typeface="Wingdings"/>
              </a:rPr>
              <a:t>: </a:t>
            </a:r>
            <a:r>
              <a:rPr lang="th-TH" sz="2500" dirty="0">
                <a:sym typeface="Wingdings"/>
              </a:rPr>
              <a:t>ปีการศึกษา 2560 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                                                                          (ผู้ที่เกิดปี พ.ศ.2540) จำนวน 535 นาย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			  	         </a:t>
            </a:r>
            <a:r>
              <a:rPr lang="en-US" sz="2500" dirty="0">
                <a:sym typeface="Wingdings"/>
              </a:rPr>
              <a:t>: </a:t>
            </a:r>
            <a:r>
              <a:rPr lang="th-TH" sz="2500" dirty="0">
                <a:sym typeface="Wingdings"/>
              </a:rPr>
              <a:t>ปีการศึกษา 2559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 					(ผู้ที่เกิดปี พ.ศ.2539) จำนวน  541 นาย</a:t>
            </a:r>
          </a:p>
          <a:p>
            <a:pPr>
              <a:buNone/>
            </a:pPr>
            <a:r>
              <a:rPr lang="th-TH" sz="2500" dirty="0">
                <a:sym typeface="Wingdings"/>
              </a:rPr>
              <a:t>	 </a:t>
            </a:r>
            <a:r>
              <a:rPr lang="th-TH" sz="2500" b="1" u="sng" dirty="0">
                <a:sym typeface="Wingdings"/>
              </a:rPr>
              <a:t>( 95 </a:t>
            </a:r>
            <a:r>
              <a:rPr lang="en-US" sz="2500" b="1" u="sng" dirty="0">
                <a:sym typeface="Wingdings"/>
              </a:rPr>
              <a:t>% </a:t>
            </a:r>
            <a:r>
              <a:rPr lang="th-TH" sz="2500" b="1" u="sng" dirty="0">
                <a:sym typeface="Wingdings"/>
              </a:rPr>
              <a:t>นักศึกษาที่ทำการผ่อนผันฯเป็นนักศึกษาชั้นปีที่ 2 – ชั้นปีที่ 4)</a:t>
            </a:r>
            <a:r>
              <a:rPr lang="th-TH" sz="2500" dirty="0">
                <a:sym typeface="Wingdings"/>
              </a:rPr>
              <a:t>	</a:t>
            </a:r>
            <a:endParaRPr lang="th-TH" sz="2500" dirty="0"/>
          </a:p>
          <a:p>
            <a:pPr>
              <a:buNone/>
            </a:pPr>
            <a:endParaRPr lang="th-TH" sz="2500" dirty="0"/>
          </a:p>
        </p:txBody>
      </p:sp>
      <p:pic>
        <p:nvPicPr>
          <p:cNvPr id="2050" name="Picture 2" descr="C:\Users\Pao\Desktop\โดม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67550" y="0"/>
            <a:ext cx="2076450" cy="22098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</TotalTime>
  <Words>830</Words>
  <Application>Microsoft Office PowerPoint</Application>
  <PresentationFormat>On-screen Show (4:3)</PresentationFormat>
  <Paragraphs>94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TH Niramit AS</vt:lpstr>
      <vt:lpstr>TH SarabunIT๙</vt:lpstr>
      <vt:lpstr>Wingdings</vt:lpstr>
      <vt:lpstr>Office Theme</vt:lpstr>
      <vt:lpstr>      มารู้สิทธิเรื่องการผ่อนผันการเกณฑ์ทหาร       และสิทธิของการเรียนรด.มีความต่างกัน     อย่างไรบ้างตลอดจนประโยชน์โทษที่จะได้รับ... </vt:lpstr>
      <vt:lpstr> นักศึกษาชายที่มีสัญชาติไทย เมื่ออายุ 18 ให้ไปแสดงตนเพื่อลงบัญชีทหารกองเกิน (รับ สด.9) อายุครบ 20 ปีบริบูรณ์ ให้ไปแสดงตนรับหมายเรียกเข้ารับราชการ (สด.35) ต่อสัสดีตามภูมิลำเนาทหาร (ในปีการศึกษา 2562 ผู้ที่เกิด พ.ศ.2542)       มีความประสงค์ขอผ่อนผันการเกณฑ์ทหาร ดำเนินการขั้นตอนดังนี้ </vt:lpstr>
      <vt:lpstr>ประโยชน์จากการผ่อนผันการเกณฑ์ทหาร</vt:lpstr>
      <vt:lpstr>ถ้าไม่ยุ่งเกี่ยวกับเรื่องทหารเลย...จะเป็นอย่างไร</vt:lpstr>
      <vt:lpstr>คุณสมบัติการสมัครเป็นนักศึกษาวิชาทหาร ตามพระราชบัญญัติส่งเสริมการฝึกวิชาทหาร พ.ศ.2503</vt:lpstr>
      <vt:lpstr>ระยะเวลาการรับสมัครรายงานตัวและฝึก นักศึกษาวิชาทหาร ชั้นปีที่ 1 – ชั้นปีที่ 5 มหาวิทยาลัยธรรมศาสตร์</vt:lpstr>
      <vt:lpstr>สิทธิประโยชน์ เมื่อท่านเรียน รด. การรับราชการทหารกองประจำการ และ “ลดวันรับราชการ”</vt:lpstr>
      <vt:lpstr>สิทธิประโยชน์ เมื่อท่านเรียน รด. การรับราชการทหารกองประจำการ และ “ลดวันรับราชการ” (ต่อ)</vt:lpstr>
      <vt:lpstr>        การจัดตั้งสถานศึกษาวิชาทหารและสถิติ       การผ่อนผันทหารฯ มหาวิทยาลัยธรรมศาสตร์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Corporate Edition</dc:creator>
  <cp:lastModifiedBy>ศิริกุล บุญรักษา</cp:lastModifiedBy>
  <cp:revision>80</cp:revision>
  <dcterms:created xsi:type="dcterms:W3CDTF">2018-09-28T01:48:02Z</dcterms:created>
  <dcterms:modified xsi:type="dcterms:W3CDTF">2019-07-19T07:52:25Z</dcterms:modified>
</cp:coreProperties>
</file>